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5" r:id="rId2"/>
    <p:sldId id="407" r:id="rId3"/>
    <p:sldId id="404" r:id="rId4"/>
    <p:sldId id="397" r:id="rId5"/>
    <p:sldId id="344" r:id="rId6"/>
    <p:sldId id="391" r:id="rId7"/>
    <p:sldId id="386" r:id="rId8"/>
    <p:sldId id="390" r:id="rId9"/>
    <p:sldId id="362" r:id="rId10"/>
    <p:sldId id="410" r:id="rId11"/>
    <p:sldId id="399" r:id="rId12"/>
    <p:sldId id="409" r:id="rId13"/>
  </p:sldIdLst>
  <p:sldSz cx="12195175" cy="6859588"/>
  <p:notesSz cx="9872663" cy="6791325"/>
  <p:defaultTextStyle>
    <a:defPPr>
      <a:defRPr lang="ru-RU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 pos="482">
          <p15:clr>
            <a:srgbClr val="A4A3A4"/>
          </p15:clr>
        </p15:guide>
        <p15:guide id="4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E84"/>
    <a:srgbClr val="BFDBF7"/>
    <a:srgbClr val="1B3E5E"/>
    <a:srgbClr val="4F81BD"/>
    <a:srgbClr val="D0DCE8"/>
    <a:srgbClr val="667588"/>
    <a:srgbClr val="00B050"/>
    <a:srgbClr val="FFFFFF"/>
    <a:srgbClr val="1C70B6"/>
    <a:srgbClr val="014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138" y="204"/>
      </p:cViewPr>
      <p:guideLst>
        <p:guide orient="horz" pos="2160"/>
        <p:guide orient="horz" pos="3838"/>
        <p:guide orient="horz" pos="482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26.03%20&#1060;&#1043;&#1054;&#1057;%20&#1057;&#1054;&#1054;%20&#1057;&#1045;&#1052;&#1048;&#1053;&#1040;&#1056;\&#1044;&#1048;&#1040;&#1043;&#1053;&#1054;&#1057;&#1058;&#1048;&#1050;&#1040;\&#1056;&#1077;&#1079;&#1091;&#1083;&#1100;&#1090;&#1072;&#1090;&#1099;%20&#1087;&#1086;%20&#1087;&#1088;&#1077;&#1076;&#1084;&#1077;&#1090;&#1072;&#1084;%202024%20&#1075;&#1086;&#1076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26.03%20&#1060;&#1043;&#1054;&#1057;%20&#1057;&#1054;&#1054;%20&#1057;&#1045;&#1052;&#1048;&#1053;&#1040;&#1056;\&#1044;&#1048;&#1040;&#1043;&#1053;&#1054;&#1057;&#1058;&#1048;&#1050;&#1040;\&#1056;&#1077;&#1079;&#1091;&#1083;&#1100;&#1090;&#1072;&#1090;&#1099;%20&#1087;&#1086;%20&#1087;&#1088;&#1077;&#1076;&#1084;&#1077;&#1090;&#1072;&#1084;%202024%20&#1075;&#1086;&#1076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 sz="20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9.2550380736751339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7296506196281224E-2"/>
          <c:y val="0.1148119184448481"/>
          <c:w val="0.91839971165400525"/>
          <c:h val="0.551427727366511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Лист2!$C$25:$C$36</c:f>
              <c:strCache>
                <c:ptCount val="12"/>
                <c:pt idx="0">
                  <c:v>История</c:v>
                </c:pt>
                <c:pt idx="1">
                  <c:v>Обществознание</c:v>
                </c:pt>
                <c:pt idx="2">
                  <c:v>Химия</c:v>
                </c:pt>
                <c:pt idx="3">
                  <c:v>Английский язык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Русский язык и литература</c:v>
                </c:pt>
                <c:pt idx="7">
                  <c:v>Математика</c:v>
                </c:pt>
                <c:pt idx="8">
                  <c:v>Информатика</c:v>
                </c:pt>
                <c:pt idx="9">
                  <c:v>Технология</c:v>
                </c:pt>
                <c:pt idx="10">
                  <c:v>ОБЖ</c:v>
                </c:pt>
                <c:pt idx="11">
                  <c:v>Башкирский язык</c:v>
                </c:pt>
              </c:strCache>
            </c:strRef>
          </c:cat>
          <c:val>
            <c:numRef>
              <c:f>Лист2!$D$25:$D$36</c:f>
              <c:numCache>
                <c:formatCode>General</c:formatCode>
                <c:ptCount val="12"/>
                <c:pt idx="0">
                  <c:v>56</c:v>
                </c:pt>
                <c:pt idx="1">
                  <c:v>58</c:v>
                </c:pt>
                <c:pt idx="2">
                  <c:v>65</c:v>
                </c:pt>
                <c:pt idx="3">
                  <c:v>57</c:v>
                </c:pt>
                <c:pt idx="4">
                  <c:v>65</c:v>
                </c:pt>
                <c:pt idx="5">
                  <c:v>57</c:v>
                </c:pt>
                <c:pt idx="6">
                  <c:v>71</c:v>
                </c:pt>
                <c:pt idx="7">
                  <c:v>79</c:v>
                </c:pt>
                <c:pt idx="8">
                  <c:v>77</c:v>
                </c:pt>
                <c:pt idx="9">
                  <c:v>64</c:v>
                </c:pt>
                <c:pt idx="10">
                  <c:v>50</c:v>
                </c:pt>
                <c:pt idx="1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0-419F-A4DF-874FF2E6FD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829655056"/>
        <c:axId val="-829652880"/>
      </c:barChart>
      <c:catAx>
        <c:axId val="-82965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829652880"/>
        <c:crosses val="autoZero"/>
        <c:auto val="1"/>
        <c:lblAlgn val="ctr"/>
        <c:lblOffset val="100"/>
        <c:noMultiLvlLbl val="0"/>
      </c:catAx>
      <c:valAx>
        <c:axId val="-829652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8296550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2"/>
      </a:solidFill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0" dirty="0" smtClean="0">
                <a:solidFill>
                  <a:schemeClr val="tx2"/>
                </a:solidFill>
              </a:rPr>
              <a:t>ФУНКЦИОНАЛЬНАЯ ГРАМОТНОСТЬ </a:t>
            </a:r>
          </a:p>
          <a:p>
            <a:pPr>
              <a:defRPr sz="2000"/>
            </a:pPr>
            <a:r>
              <a:rPr lang="ru-RU" sz="1800" b="0" dirty="0" smtClean="0">
                <a:solidFill>
                  <a:schemeClr val="tx2"/>
                </a:solidFill>
              </a:rPr>
              <a:t>(% выполнения</a:t>
            </a:r>
            <a:r>
              <a:rPr lang="ru-RU" sz="2000" b="0" dirty="0" smtClean="0">
                <a:solidFill>
                  <a:schemeClr val="tx2"/>
                </a:solidFill>
              </a:rPr>
              <a:t>)</a:t>
            </a:r>
            <a:endParaRPr lang="ru-RU" sz="2000" b="0" dirty="0">
              <a:solidFill>
                <a:schemeClr val="tx2"/>
              </a:solidFill>
            </a:endParaRP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8412541056691704E-2"/>
          <c:y val="0.1551476242899418"/>
          <c:w val="0.91158745894330828"/>
          <c:h val="0.519047847497464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Лист2!$C$13:$C$18</c:f>
              <c:strCache>
                <c:ptCount val="6"/>
                <c:pt idx="0">
                  <c:v>Финансовая грамотность</c:v>
                </c:pt>
                <c:pt idx="1">
                  <c:v>Читательская грамотность</c:v>
                </c:pt>
                <c:pt idx="2">
                  <c:v>Креативное мышление</c:v>
                </c:pt>
                <c:pt idx="3">
                  <c:v>Глобальные компетенции</c:v>
                </c:pt>
                <c:pt idx="4">
                  <c:v>Естественно-научная грамотность</c:v>
                </c:pt>
                <c:pt idx="5">
                  <c:v>Математическая грамотность</c:v>
                </c:pt>
              </c:strCache>
            </c:strRef>
          </c:cat>
          <c:val>
            <c:numRef>
              <c:f>Лист2!$D$13:$D$18</c:f>
              <c:numCache>
                <c:formatCode>General</c:formatCode>
                <c:ptCount val="6"/>
                <c:pt idx="0">
                  <c:v>93</c:v>
                </c:pt>
                <c:pt idx="1">
                  <c:v>81</c:v>
                </c:pt>
                <c:pt idx="2">
                  <c:v>39</c:v>
                </c:pt>
                <c:pt idx="3">
                  <c:v>79</c:v>
                </c:pt>
                <c:pt idx="4">
                  <c:v>55</c:v>
                </c:pt>
                <c:pt idx="5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5E-4E81-B87F-E625950B44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829663216"/>
        <c:axId val="-829662128"/>
      </c:barChart>
      <c:catAx>
        <c:axId val="-82966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829662128"/>
        <c:crosses val="autoZero"/>
        <c:auto val="1"/>
        <c:lblAlgn val="ctr"/>
        <c:lblOffset val="100"/>
        <c:noMultiLvlLbl val="0"/>
      </c:catAx>
      <c:valAx>
        <c:axId val="-829662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8296632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2"/>
      </a:solidFill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0.00211</cdr:x>
      <cdr:y>0.01175</cdr:y>
    </cdr:from>
    <cdr:to>
      <cdr:x>0.83463</cdr:x>
      <cdr:y>0.1272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469" y="65156"/>
          <a:ext cx="5316156" cy="640126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39566"/>
          </a:xfrm>
          <a:prstGeom prst="rect">
            <a:avLst/>
          </a:prstGeom>
        </p:spPr>
        <p:txBody>
          <a:bodyPr vert="horz" lIns="91093" tIns="45546" rIns="91093" bIns="455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339566"/>
          </a:xfrm>
          <a:prstGeom prst="rect">
            <a:avLst/>
          </a:prstGeom>
        </p:spPr>
        <p:txBody>
          <a:bodyPr vert="horz" lIns="91093" tIns="45546" rIns="91093" bIns="45546" rtlCol="0"/>
          <a:lstStyle>
            <a:lvl1pPr algn="r">
              <a:defRPr sz="1200"/>
            </a:lvl1pPr>
          </a:lstStyle>
          <a:p>
            <a:fld id="{EF2ECE01-262E-491C-9371-C0E1B87C3391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0581"/>
            <a:ext cx="4278154" cy="339566"/>
          </a:xfrm>
          <a:prstGeom prst="rect">
            <a:avLst/>
          </a:prstGeom>
        </p:spPr>
        <p:txBody>
          <a:bodyPr vert="horz" lIns="91093" tIns="45546" rIns="91093" bIns="455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225" y="6450581"/>
            <a:ext cx="4278154" cy="339566"/>
          </a:xfrm>
          <a:prstGeom prst="rect">
            <a:avLst/>
          </a:prstGeom>
        </p:spPr>
        <p:txBody>
          <a:bodyPr vert="horz" lIns="91093" tIns="45546" rIns="91093" bIns="45546" rtlCol="0" anchor="b"/>
          <a:lstStyle>
            <a:lvl1pPr algn="r">
              <a:defRPr sz="1200"/>
            </a:lvl1pPr>
          </a:lstStyle>
          <a:p>
            <a:fld id="{6BA965DA-1C06-4B3D-AA1E-C4BE0D243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04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39566"/>
          </a:xfrm>
          <a:prstGeom prst="rect">
            <a:avLst/>
          </a:prstGeom>
        </p:spPr>
        <p:txBody>
          <a:bodyPr vert="horz" lIns="91093" tIns="45546" rIns="91093" bIns="455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9566"/>
          </a:xfrm>
          <a:prstGeom prst="rect">
            <a:avLst/>
          </a:prstGeom>
        </p:spPr>
        <p:txBody>
          <a:bodyPr vert="horz" lIns="91093" tIns="45546" rIns="91093" bIns="45546" rtlCol="0"/>
          <a:lstStyle>
            <a:lvl1pPr algn="r">
              <a:defRPr sz="1200"/>
            </a:lvl1pPr>
          </a:lstStyle>
          <a:p>
            <a:fld id="{1FE9E8C8-3E17-44D3-AA8E-B6304AE484F4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09588"/>
            <a:ext cx="4525963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93" tIns="45546" rIns="91093" bIns="4554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25879"/>
            <a:ext cx="7898130" cy="3056096"/>
          </a:xfrm>
          <a:prstGeom prst="rect">
            <a:avLst/>
          </a:prstGeom>
        </p:spPr>
        <p:txBody>
          <a:bodyPr vert="horz" lIns="91093" tIns="45546" rIns="91093" bIns="4554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0581"/>
            <a:ext cx="4278154" cy="339566"/>
          </a:xfrm>
          <a:prstGeom prst="rect">
            <a:avLst/>
          </a:prstGeom>
        </p:spPr>
        <p:txBody>
          <a:bodyPr vert="horz" lIns="91093" tIns="45546" rIns="91093" bIns="455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5" y="6450581"/>
            <a:ext cx="4278154" cy="339566"/>
          </a:xfrm>
          <a:prstGeom prst="rect">
            <a:avLst/>
          </a:prstGeom>
        </p:spPr>
        <p:txBody>
          <a:bodyPr vert="horz" lIns="91093" tIns="45546" rIns="91093" bIns="45546" rtlCol="0" anchor="b"/>
          <a:lstStyle>
            <a:lvl1pPr algn="r">
              <a:defRPr sz="1200"/>
            </a:lvl1pPr>
          </a:lstStyle>
          <a:p>
            <a:fld id="{C155C1CE-9410-4DF3-A525-9CA07DC7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52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5C1CE-9410-4DF3-A525-9CA07DC7B6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3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устой слайд">
    <p:bg>
      <p:bgPr>
        <a:solidFill>
          <a:srgbClr val="345E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 rot="16200000">
            <a:off x="6489031" y="-884568"/>
            <a:ext cx="1872288" cy="9540000"/>
          </a:xfrm>
          <a:prstGeom prst="rect">
            <a:avLst/>
          </a:prstGeom>
          <a:solidFill>
            <a:srgbClr val="1B3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 userDrawn="1"/>
        </p:nvSpPr>
        <p:spPr>
          <a:xfrm>
            <a:off x="337107" y="1056320"/>
            <a:ext cx="1440000" cy="1440000"/>
          </a:xfrm>
          <a:prstGeom prst="diamond">
            <a:avLst/>
          </a:prstGeom>
          <a:noFill/>
          <a:ln>
            <a:solidFill>
              <a:srgbClr val="D0D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 userDrawn="1"/>
        </p:nvSpPr>
        <p:spPr>
          <a:xfrm>
            <a:off x="337107" y="2563258"/>
            <a:ext cx="1440000" cy="1440000"/>
          </a:xfrm>
          <a:prstGeom prst="diamond">
            <a:avLst/>
          </a:prstGeom>
          <a:solidFill>
            <a:srgbClr val="1B3E5E"/>
          </a:solidFill>
          <a:ln>
            <a:solidFill>
              <a:srgbClr val="D0D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>
            <a:spLocks noChangeAspect="1"/>
          </p:cNvSpPr>
          <p:nvPr userDrawn="1"/>
        </p:nvSpPr>
        <p:spPr>
          <a:xfrm>
            <a:off x="1111403" y="981522"/>
            <a:ext cx="3096000" cy="3096000"/>
          </a:xfrm>
          <a:prstGeom prst="diamond">
            <a:avLst/>
          </a:prstGeom>
          <a:solidFill>
            <a:srgbClr val="4F81BD"/>
          </a:solidFill>
          <a:ln>
            <a:solidFill>
              <a:srgbClr val="D0D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 userDrawn="1"/>
        </p:nvSpPr>
        <p:spPr>
          <a:xfrm>
            <a:off x="1111402" y="3330179"/>
            <a:ext cx="1440000" cy="1440000"/>
          </a:xfrm>
          <a:prstGeom prst="diamond">
            <a:avLst/>
          </a:prstGeom>
          <a:solidFill>
            <a:srgbClr val="4F81BD"/>
          </a:solidFill>
          <a:ln>
            <a:solidFill>
              <a:srgbClr val="D0D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07" y="1474473"/>
            <a:ext cx="756000" cy="603693"/>
          </a:xfrm>
          <a:prstGeom prst="rect">
            <a:avLst/>
          </a:prstGeom>
        </p:spPr>
      </p:pic>
      <p:sp>
        <p:nvSpPr>
          <p:cNvPr id="12" name="Ромб 11"/>
          <p:cNvSpPr/>
          <p:nvPr userDrawn="1"/>
        </p:nvSpPr>
        <p:spPr>
          <a:xfrm>
            <a:off x="1885698" y="4097100"/>
            <a:ext cx="1440000" cy="1440000"/>
          </a:xfrm>
          <a:prstGeom prst="diamond">
            <a:avLst/>
          </a:prstGeom>
          <a:solidFill>
            <a:srgbClr val="4F81BD"/>
          </a:solidFill>
          <a:ln>
            <a:solidFill>
              <a:srgbClr val="D0D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 userDrawn="1"/>
        </p:nvSpPr>
        <p:spPr>
          <a:xfrm>
            <a:off x="1111403" y="4867354"/>
            <a:ext cx="1440000" cy="1440000"/>
          </a:xfrm>
          <a:prstGeom prst="diamond">
            <a:avLst/>
          </a:prstGeom>
          <a:solidFill>
            <a:srgbClr val="1B3E5E"/>
          </a:solidFill>
          <a:ln>
            <a:solidFill>
              <a:srgbClr val="D0D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 userDrawn="1"/>
        </p:nvSpPr>
        <p:spPr>
          <a:xfrm rot="16200000">
            <a:off x="10322966" y="2949367"/>
            <a:ext cx="1872209" cy="1872209"/>
          </a:xfrm>
          <a:prstGeom prst="rtTriangl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Параллелограмм 9"/>
          <p:cNvSpPr/>
          <p:nvPr userDrawn="1"/>
        </p:nvSpPr>
        <p:spPr>
          <a:xfrm>
            <a:off x="3960000" y="2841432"/>
            <a:ext cx="8280000" cy="72000"/>
          </a:xfrm>
          <a:prstGeom prst="parallelogram">
            <a:avLst/>
          </a:prstGeom>
          <a:solidFill>
            <a:srgbClr val="1B3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 rot="16200000">
            <a:off x="11745175" y="270000"/>
            <a:ext cx="720000" cy="180000"/>
          </a:xfrm>
          <a:prstGeom prst="rect">
            <a:avLst/>
          </a:prstGeom>
          <a:solidFill>
            <a:srgbClr val="1B3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6200000">
            <a:off x="11304000" y="72000"/>
            <a:ext cx="720000" cy="576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омб 2"/>
          <p:cNvSpPr>
            <a:spLocks noChangeAspect="1"/>
          </p:cNvSpPr>
          <p:nvPr userDrawn="1"/>
        </p:nvSpPr>
        <p:spPr>
          <a:xfrm>
            <a:off x="10994131" y="0"/>
            <a:ext cx="720000" cy="720000"/>
          </a:xfrm>
          <a:prstGeom prst="diamond">
            <a:avLst/>
          </a:prstGeom>
          <a:solidFill>
            <a:srgbClr val="345E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3"/>
          <p:cNvSpPr txBox="1">
            <a:spLocks/>
          </p:cNvSpPr>
          <p:nvPr userDrawn="1"/>
        </p:nvSpPr>
        <p:spPr>
          <a:xfrm>
            <a:off x="1489075" y="190723"/>
            <a:ext cx="10032277" cy="338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200" b="1" spc="90" baseline="0" dirty="0" smtClean="0">
                <a:solidFill>
                  <a:srgbClr val="D0DC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РЕСПУБЛИКАНСКОЕ АВГУСТОВСКОЕ СОВЕЩАНИЕ ПО </a:t>
            </a:r>
            <a:r>
              <a:rPr lang="ru-RU" sz="2200" b="1" spc="90" baseline="0" dirty="0">
                <a:solidFill>
                  <a:srgbClr val="D0DC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ОБРАЗОВАНИЮ</a:t>
            </a:r>
          </a:p>
        </p:txBody>
      </p:sp>
    </p:spTree>
    <p:extLst>
      <p:ext uri="{BB962C8B-B14F-4D97-AF65-F5344CB8AC3E}">
        <p14:creationId xmlns:p14="http://schemas.microsoft.com/office/powerpoint/2010/main" val="3267754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устой слайд">
    <p:bg>
      <p:bgPr>
        <a:solidFill>
          <a:srgbClr val="345E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 rot="16200000">
            <a:off x="6489031" y="-884568"/>
            <a:ext cx="1872288" cy="9540000"/>
          </a:xfrm>
          <a:prstGeom prst="rect">
            <a:avLst/>
          </a:prstGeom>
          <a:solidFill>
            <a:srgbClr val="1B3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 userDrawn="1"/>
        </p:nvSpPr>
        <p:spPr>
          <a:xfrm>
            <a:off x="337107" y="1044000"/>
            <a:ext cx="1440000" cy="1440000"/>
          </a:xfrm>
          <a:prstGeom prst="diamond">
            <a:avLst/>
          </a:prstGeom>
          <a:noFill/>
          <a:ln>
            <a:solidFill>
              <a:srgbClr val="D0D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 userDrawn="1"/>
        </p:nvSpPr>
        <p:spPr>
          <a:xfrm>
            <a:off x="337107" y="2563258"/>
            <a:ext cx="1440000" cy="1440000"/>
          </a:xfrm>
          <a:prstGeom prst="diamond">
            <a:avLst/>
          </a:prstGeom>
          <a:solidFill>
            <a:srgbClr val="1B3E5E"/>
          </a:solidFill>
          <a:ln>
            <a:solidFill>
              <a:srgbClr val="D0D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 userDrawn="1"/>
        </p:nvSpPr>
        <p:spPr>
          <a:xfrm>
            <a:off x="1111402" y="3333629"/>
            <a:ext cx="1440000" cy="1440000"/>
          </a:xfrm>
          <a:prstGeom prst="diamond">
            <a:avLst/>
          </a:prstGeom>
          <a:solidFill>
            <a:srgbClr val="4F81BD"/>
          </a:solidFill>
          <a:ln>
            <a:solidFill>
              <a:srgbClr val="D0D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07" y="1471843"/>
            <a:ext cx="756000" cy="603693"/>
          </a:xfrm>
          <a:prstGeom prst="rect">
            <a:avLst/>
          </a:prstGeom>
        </p:spPr>
      </p:pic>
      <p:sp>
        <p:nvSpPr>
          <p:cNvPr id="12" name="Ромб 11"/>
          <p:cNvSpPr/>
          <p:nvPr userDrawn="1"/>
        </p:nvSpPr>
        <p:spPr>
          <a:xfrm>
            <a:off x="1885698" y="4100491"/>
            <a:ext cx="1440000" cy="1440000"/>
          </a:xfrm>
          <a:prstGeom prst="diamond">
            <a:avLst/>
          </a:prstGeom>
          <a:solidFill>
            <a:srgbClr val="4F81BD"/>
          </a:solidFill>
          <a:ln>
            <a:solidFill>
              <a:srgbClr val="D0D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 userDrawn="1"/>
        </p:nvSpPr>
        <p:spPr>
          <a:xfrm>
            <a:off x="1111403" y="4867354"/>
            <a:ext cx="1440000" cy="1440000"/>
          </a:xfrm>
          <a:prstGeom prst="diamond">
            <a:avLst/>
          </a:prstGeom>
          <a:solidFill>
            <a:srgbClr val="1B3E5E"/>
          </a:solidFill>
          <a:ln>
            <a:solidFill>
              <a:srgbClr val="D0D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 userDrawn="1"/>
        </p:nvSpPr>
        <p:spPr>
          <a:xfrm rot="16200000">
            <a:off x="10322966" y="2949367"/>
            <a:ext cx="1872209" cy="1872209"/>
          </a:xfrm>
          <a:prstGeom prst="rtTriangl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Параллелограмм 9"/>
          <p:cNvSpPr/>
          <p:nvPr userDrawn="1"/>
        </p:nvSpPr>
        <p:spPr>
          <a:xfrm>
            <a:off x="3960000" y="2841432"/>
            <a:ext cx="8280000" cy="72000"/>
          </a:xfrm>
          <a:prstGeom prst="parallelogram">
            <a:avLst/>
          </a:prstGeom>
          <a:solidFill>
            <a:srgbClr val="1B3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 rot="16200000">
            <a:off x="11745175" y="270000"/>
            <a:ext cx="720000" cy="180000"/>
          </a:xfrm>
          <a:prstGeom prst="rect">
            <a:avLst/>
          </a:prstGeom>
          <a:solidFill>
            <a:srgbClr val="1B3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6200000">
            <a:off x="11304000" y="72000"/>
            <a:ext cx="720000" cy="576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омб 2"/>
          <p:cNvSpPr>
            <a:spLocks noChangeAspect="1"/>
          </p:cNvSpPr>
          <p:nvPr userDrawn="1"/>
        </p:nvSpPr>
        <p:spPr>
          <a:xfrm>
            <a:off x="10994131" y="0"/>
            <a:ext cx="720000" cy="720000"/>
          </a:xfrm>
          <a:prstGeom prst="diamond">
            <a:avLst/>
          </a:prstGeom>
          <a:solidFill>
            <a:srgbClr val="345E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3"/>
          <p:cNvSpPr txBox="1">
            <a:spLocks/>
          </p:cNvSpPr>
          <p:nvPr userDrawn="1"/>
        </p:nvSpPr>
        <p:spPr>
          <a:xfrm>
            <a:off x="1489075" y="190723"/>
            <a:ext cx="10032277" cy="338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200" b="1" spc="90" baseline="0" dirty="0" smtClean="0">
                <a:solidFill>
                  <a:srgbClr val="D0DC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РЕСПУБЛИКАНСКОЕ АВГУСТОВСКОЕ СОВЕЩАНИЕ ПО </a:t>
            </a:r>
            <a:r>
              <a:rPr lang="ru-RU" sz="2200" b="1" spc="90" baseline="0" dirty="0">
                <a:solidFill>
                  <a:srgbClr val="D0DC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ОБРАЗОВАНИЮ</a:t>
            </a:r>
          </a:p>
        </p:txBody>
      </p:sp>
      <p:sp>
        <p:nvSpPr>
          <p:cNvPr id="17" name="Ромб 16"/>
          <p:cNvSpPr>
            <a:spLocks noChangeAspect="1"/>
          </p:cNvSpPr>
          <p:nvPr userDrawn="1"/>
        </p:nvSpPr>
        <p:spPr>
          <a:xfrm>
            <a:off x="1111403" y="981522"/>
            <a:ext cx="3096000" cy="3096000"/>
          </a:xfrm>
          <a:prstGeom prst="diamond">
            <a:avLst/>
          </a:prstGeom>
          <a:solidFill>
            <a:srgbClr val="4F81BD"/>
          </a:solidFill>
          <a:ln>
            <a:solidFill>
              <a:srgbClr val="D0D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7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bg>
      <p:bgPr>
        <a:solidFill>
          <a:srgbClr val="345E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-167109" y="5976000"/>
            <a:ext cx="12529392" cy="893359"/>
            <a:chOff x="-167109" y="5976000"/>
            <a:chExt cx="12529392" cy="893359"/>
          </a:xfrm>
        </p:grpSpPr>
        <p:sp>
          <p:nvSpPr>
            <p:cNvPr id="3" name="Ромб 2"/>
            <p:cNvSpPr>
              <a:spLocks/>
            </p:cNvSpPr>
            <p:nvPr/>
          </p:nvSpPr>
          <p:spPr>
            <a:xfrm>
              <a:off x="10656425" y="5976000"/>
              <a:ext cx="720000" cy="720000"/>
            </a:xfrm>
            <a:prstGeom prst="diamond">
              <a:avLst/>
            </a:prstGeom>
            <a:solidFill>
              <a:srgbClr val="345E84"/>
            </a:solidFill>
            <a:ln w="254000" cap="flat">
              <a:noFill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-167109" y="6094090"/>
              <a:ext cx="1152128" cy="775269"/>
              <a:chOff x="1777107" y="6094090"/>
              <a:chExt cx="1152128" cy="775269"/>
            </a:xfrm>
          </p:grpSpPr>
          <p:sp>
            <p:nvSpPr>
              <p:cNvPr id="77" name="Ромб 76"/>
              <p:cNvSpPr>
                <a:spLocks noChangeAspect="1"/>
              </p:cNvSpPr>
              <p:nvPr/>
            </p:nvSpPr>
            <p:spPr>
              <a:xfrm>
                <a:off x="1777107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Ромб 77"/>
              <p:cNvSpPr>
                <a:spLocks noChangeAspect="1"/>
              </p:cNvSpPr>
              <p:nvPr/>
            </p:nvSpPr>
            <p:spPr>
              <a:xfrm>
                <a:off x="2230807" y="6545359"/>
                <a:ext cx="252000" cy="252000"/>
              </a:xfrm>
              <a:prstGeom prst="diamond">
                <a:avLst/>
              </a:prstGeom>
              <a:ln w="25400" cap="flat">
                <a:solidFill>
                  <a:srgbClr val="1B3E5E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Ромб 78"/>
              <p:cNvSpPr>
                <a:spLocks noChangeAspect="1"/>
              </p:cNvSpPr>
              <p:nvPr/>
            </p:nvSpPr>
            <p:spPr>
              <a:xfrm>
                <a:off x="2158807" y="6094090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Ромб 79"/>
              <p:cNvSpPr>
                <a:spLocks noChangeAspect="1"/>
              </p:cNvSpPr>
              <p:nvPr/>
            </p:nvSpPr>
            <p:spPr>
              <a:xfrm>
                <a:off x="2533235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Ромб 80"/>
              <p:cNvSpPr>
                <a:spLocks noChangeAspect="1"/>
              </p:cNvSpPr>
              <p:nvPr/>
            </p:nvSpPr>
            <p:spPr>
              <a:xfrm>
                <a:off x="2018662" y="6319050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омб 81"/>
              <p:cNvSpPr>
                <a:spLocks noChangeAspect="1"/>
              </p:cNvSpPr>
              <p:nvPr/>
            </p:nvSpPr>
            <p:spPr>
              <a:xfrm>
                <a:off x="2485565" y="6329337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1097031" y="6094090"/>
              <a:ext cx="1152128" cy="775269"/>
              <a:chOff x="1777107" y="6094090"/>
              <a:chExt cx="1152128" cy="775269"/>
            </a:xfrm>
          </p:grpSpPr>
          <p:sp>
            <p:nvSpPr>
              <p:cNvPr id="71" name="Ромб 70"/>
              <p:cNvSpPr>
                <a:spLocks noChangeAspect="1"/>
              </p:cNvSpPr>
              <p:nvPr/>
            </p:nvSpPr>
            <p:spPr>
              <a:xfrm>
                <a:off x="1777107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Ромб 71"/>
              <p:cNvSpPr>
                <a:spLocks noChangeAspect="1"/>
              </p:cNvSpPr>
              <p:nvPr/>
            </p:nvSpPr>
            <p:spPr>
              <a:xfrm>
                <a:off x="2230807" y="6545359"/>
                <a:ext cx="252000" cy="252000"/>
              </a:xfrm>
              <a:prstGeom prst="diamond">
                <a:avLst/>
              </a:prstGeom>
              <a:ln w="25400" cap="flat">
                <a:solidFill>
                  <a:srgbClr val="1B3E5E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Ромб 72"/>
              <p:cNvSpPr>
                <a:spLocks noChangeAspect="1"/>
              </p:cNvSpPr>
              <p:nvPr/>
            </p:nvSpPr>
            <p:spPr>
              <a:xfrm>
                <a:off x="2158807" y="6094090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Ромб 73"/>
              <p:cNvSpPr>
                <a:spLocks noChangeAspect="1"/>
              </p:cNvSpPr>
              <p:nvPr/>
            </p:nvSpPr>
            <p:spPr>
              <a:xfrm>
                <a:off x="2533235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Ромб 74"/>
              <p:cNvSpPr>
                <a:spLocks noChangeAspect="1"/>
              </p:cNvSpPr>
              <p:nvPr/>
            </p:nvSpPr>
            <p:spPr>
              <a:xfrm>
                <a:off x="2018662" y="6319050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Ромб 75"/>
              <p:cNvSpPr>
                <a:spLocks noChangeAspect="1"/>
              </p:cNvSpPr>
              <p:nvPr/>
            </p:nvSpPr>
            <p:spPr>
              <a:xfrm>
                <a:off x="2485565" y="6329337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2361171" y="6094090"/>
              <a:ext cx="1152128" cy="775269"/>
              <a:chOff x="1777107" y="6094090"/>
              <a:chExt cx="1152128" cy="775269"/>
            </a:xfrm>
          </p:grpSpPr>
          <p:sp>
            <p:nvSpPr>
              <p:cNvPr id="65" name="Ромб 64"/>
              <p:cNvSpPr>
                <a:spLocks noChangeAspect="1"/>
              </p:cNvSpPr>
              <p:nvPr/>
            </p:nvSpPr>
            <p:spPr>
              <a:xfrm>
                <a:off x="1777107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омб 65"/>
              <p:cNvSpPr>
                <a:spLocks noChangeAspect="1"/>
              </p:cNvSpPr>
              <p:nvPr/>
            </p:nvSpPr>
            <p:spPr>
              <a:xfrm>
                <a:off x="2230807" y="6545359"/>
                <a:ext cx="252000" cy="252000"/>
              </a:xfrm>
              <a:prstGeom prst="diamond">
                <a:avLst/>
              </a:prstGeom>
              <a:ln w="25400" cap="flat">
                <a:solidFill>
                  <a:srgbClr val="1B3E5E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Ромб 66"/>
              <p:cNvSpPr>
                <a:spLocks noChangeAspect="1"/>
              </p:cNvSpPr>
              <p:nvPr/>
            </p:nvSpPr>
            <p:spPr>
              <a:xfrm>
                <a:off x="2158807" y="6094090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Ромб 67"/>
              <p:cNvSpPr>
                <a:spLocks noChangeAspect="1"/>
              </p:cNvSpPr>
              <p:nvPr/>
            </p:nvSpPr>
            <p:spPr>
              <a:xfrm>
                <a:off x="2533235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Ромб 68"/>
              <p:cNvSpPr>
                <a:spLocks noChangeAspect="1"/>
              </p:cNvSpPr>
              <p:nvPr/>
            </p:nvSpPr>
            <p:spPr>
              <a:xfrm>
                <a:off x="2018662" y="6319050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Ромб 69"/>
              <p:cNvSpPr>
                <a:spLocks noChangeAspect="1"/>
              </p:cNvSpPr>
              <p:nvPr/>
            </p:nvSpPr>
            <p:spPr>
              <a:xfrm>
                <a:off x="2485565" y="6329337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625311" y="6094090"/>
              <a:ext cx="1152128" cy="775269"/>
              <a:chOff x="1777107" y="6094090"/>
              <a:chExt cx="1152128" cy="775269"/>
            </a:xfrm>
          </p:grpSpPr>
          <p:sp>
            <p:nvSpPr>
              <p:cNvPr id="59" name="Ромб 58"/>
              <p:cNvSpPr>
                <a:spLocks noChangeAspect="1"/>
              </p:cNvSpPr>
              <p:nvPr/>
            </p:nvSpPr>
            <p:spPr>
              <a:xfrm>
                <a:off x="1777107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Ромб 59"/>
              <p:cNvSpPr>
                <a:spLocks noChangeAspect="1"/>
              </p:cNvSpPr>
              <p:nvPr/>
            </p:nvSpPr>
            <p:spPr>
              <a:xfrm>
                <a:off x="2230807" y="6545359"/>
                <a:ext cx="252000" cy="252000"/>
              </a:xfrm>
              <a:prstGeom prst="diamond">
                <a:avLst/>
              </a:prstGeom>
              <a:ln w="25400" cap="flat">
                <a:solidFill>
                  <a:srgbClr val="1B3E5E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омб 60"/>
              <p:cNvSpPr>
                <a:spLocks noChangeAspect="1"/>
              </p:cNvSpPr>
              <p:nvPr/>
            </p:nvSpPr>
            <p:spPr>
              <a:xfrm>
                <a:off x="2158807" y="6094090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Ромб 61"/>
              <p:cNvSpPr>
                <a:spLocks noChangeAspect="1"/>
              </p:cNvSpPr>
              <p:nvPr/>
            </p:nvSpPr>
            <p:spPr>
              <a:xfrm>
                <a:off x="2533235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Ромб 62"/>
              <p:cNvSpPr>
                <a:spLocks noChangeAspect="1"/>
              </p:cNvSpPr>
              <p:nvPr/>
            </p:nvSpPr>
            <p:spPr>
              <a:xfrm>
                <a:off x="2018662" y="6319050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Ромб 63"/>
              <p:cNvSpPr>
                <a:spLocks noChangeAspect="1"/>
              </p:cNvSpPr>
              <p:nvPr/>
            </p:nvSpPr>
            <p:spPr>
              <a:xfrm>
                <a:off x="2485565" y="6329337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4889451" y="6094090"/>
              <a:ext cx="1152128" cy="775269"/>
              <a:chOff x="1777107" y="6094090"/>
              <a:chExt cx="1152128" cy="775269"/>
            </a:xfrm>
          </p:grpSpPr>
          <p:sp>
            <p:nvSpPr>
              <p:cNvPr id="53" name="Ромб 52"/>
              <p:cNvSpPr>
                <a:spLocks noChangeAspect="1"/>
              </p:cNvSpPr>
              <p:nvPr/>
            </p:nvSpPr>
            <p:spPr>
              <a:xfrm>
                <a:off x="1777107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Ромб 53"/>
              <p:cNvSpPr>
                <a:spLocks noChangeAspect="1"/>
              </p:cNvSpPr>
              <p:nvPr/>
            </p:nvSpPr>
            <p:spPr>
              <a:xfrm>
                <a:off x="2230807" y="6545359"/>
                <a:ext cx="252000" cy="252000"/>
              </a:xfrm>
              <a:prstGeom prst="diamond">
                <a:avLst/>
              </a:prstGeom>
              <a:ln w="25400" cap="flat">
                <a:solidFill>
                  <a:srgbClr val="1B3E5E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Ромб 54"/>
              <p:cNvSpPr>
                <a:spLocks noChangeAspect="1"/>
              </p:cNvSpPr>
              <p:nvPr/>
            </p:nvSpPr>
            <p:spPr>
              <a:xfrm>
                <a:off x="2158807" y="6094090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омб 55"/>
              <p:cNvSpPr>
                <a:spLocks noChangeAspect="1"/>
              </p:cNvSpPr>
              <p:nvPr/>
            </p:nvSpPr>
            <p:spPr>
              <a:xfrm>
                <a:off x="2533235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Ромб 56"/>
              <p:cNvSpPr>
                <a:spLocks noChangeAspect="1"/>
              </p:cNvSpPr>
              <p:nvPr/>
            </p:nvSpPr>
            <p:spPr>
              <a:xfrm>
                <a:off x="2018662" y="6319050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Ромб 57"/>
              <p:cNvSpPr>
                <a:spLocks noChangeAspect="1"/>
              </p:cNvSpPr>
              <p:nvPr/>
            </p:nvSpPr>
            <p:spPr>
              <a:xfrm>
                <a:off x="2485565" y="6329337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6153591" y="6094090"/>
              <a:ext cx="1152128" cy="775269"/>
              <a:chOff x="1777107" y="6094090"/>
              <a:chExt cx="1152128" cy="775269"/>
            </a:xfrm>
          </p:grpSpPr>
          <p:sp>
            <p:nvSpPr>
              <p:cNvPr id="47" name="Ромб 46"/>
              <p:cNvSpPr>
                <a:spLocks noChangeAspect="1"/>
              </p:cNvSpPr>
              <p:nvPr/>
            </p:nvSpPr>
            <p:spPr>
              <a:xfrm>
                <a:off x="1777107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Ромб 47"/>
              <p:cNvSpPr>
                <a:spLocks noChangeAspect="1"/>
              </p:cNvSpPr>
              <p:nvPr/>
            </p:nvSpPr>
            <p:spPr>
              <a:xfrm>
                <a:off x="2230807" y="6545359"/>
                <a:ext cx="252000" cy="252000"/>
              </a:xfrm>
              <a:prstGeom prst="diamond">
                <a:avLst/>
              </a:prstGeom>
              <a:ln w="25400" cap="flat">
                <a:solidFill>
                  <a:srgbClr val="1B3E5E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Ромб 48"/>
              <p:cNvSpPr>
                <a:spLocks noChangeAspect="1"/>
              </p:cNvSpPr>
              <p:nvPr/>
            </p:nvSpPr>
            <p:spPr>
              <a:xfrm>
                <a:off x="2158807" y="6094090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Ромб 49"/>
              <p:cNvSpPr>
                <a:spLocks noChangeAspect="1"/>
              </p:cNvSpPr>
              <p:nvPr/>
            </p:nvSpPr>
            <p:spPr>
              <a:xfrm>
                <a:off x="2533235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омб 50"/>
              <p:cNvSpPr>
                <a:spLocks noChangeAspect="1"/>
              </p:cNvSpPr>
              <p:nvPr/>
            </p:nvSpPr>
            <p:spPr>
              <a:xfrm>
                <a:off x="2018662" y="6319050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Ромб 51"/>
              <p:cNvSpPr>
                <a:spLocks noChangeAspect="1"/>
              </p:cNvSpPr>
              <p:nvPr/>
            </p:nvSpPr>
            <p:spPr>
              <a:xfrm>
                <a:off x="2485565" y="6329337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7417731" y="6094090"/>
              <a:ext cx="1152128" cy="775269"/>
              <a:chOff x="1777107" y="6094090"/>
              <a:chExt cx="1152128" cy="775269"/>
            </a:xfrm>
          </p:grpSpPr>
          <p:sp>
            <p:nvSpPr>
              <p:cNvPr id="41" name="Ромб 40"/>
              <p:cNvSpPr>
                <a:spLocks noChangeAspect="1"/>
              </p:cNvSpPr>
              <p:nvPr/>
            </p:nvSpPr>
            <p:spPr>
              <a:xfrm>
                <a:off x="1777107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Ромб 41"/>
              <p:cNvSpPr>
                <a:spLocks noChangeAspect="1"/>
              </p:cNvSpPr>
              <p:nvPr/>
            </p:nvSpPr>
            <p:spPr>
              <a:xfrm>
                <a:off x="2230807" y="6545359"/>
                <a:ext cx="252000" cy="252000"/>
              </a:xfrm>
              <a:prstGeom prst="diamond">
                <a:avLst/>
              </a:prstGeom>
              <a:ln w="25400" cap="flat">
                <a:solidFill>
                  <a:srgbClr val="1B3E5E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Ромб 42"/>
              <p:cNvSpPr>
                <a:spLocks noChangeAspect="1"/>
              </p:cNvSpPr>
              <p:nvPr/>
            </p:nvSpPr>
            <p:spPr>
              <a:xfrm>
                <a:off x="2158807" y="6094090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Ромб 43"/>
              <p:cNvSpPr>
                <a:spLocks noChangeAspect="1"/>
              </p:cNvSpPr>
              <p:nvPr/>
            </p:nvSpPr>
            <p:spPr>
              <a:xfrm>
                <a:off x="2533235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Ромб 44"/>
              <p:cNvSpPr>
                <a:spLocks noChangeAspect="1"/>
              </p:cNvSpPr>
              <p:nvPr/>
            </p:nvSpPr>
            <p:spPr>
              <a:xfrm>
                <a:off x="2018662" y="6319050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омб 45"/>
              <p:cNvSpPr>
                <a:spLocks noChangeAspect="1"/>
              </p:cNvSpPr>
              <p:nvPr/>
            </p:nvSpPr>
            <p:spPr>
              <a:xfrm>
                <a:off x="2485565" y="6329337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8681871" y="6094090"/>
              <a:ext cx="1152128" cy="775269"/>
              <a:chOff x="1777107" y="6094090"/>
              <a:chExt cx="1152128" cy="775269"/>
            </a:xfrm>
          </p:grpSpPr>
          <p:sp>
            <p:nvSpPr>
              <p:cNvPr id="35" name="Ромб 34"/>
              <p:cNvSpPr>
                <a:spLocks noChangeAspect="1"/>
              </p:cNvSpPr>
              <p:nvPr/>
            </p:nvSpPr>
            <p:spPr>
              <a:xfrm>
                <a:off x="1777107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омб 35"/>
              <p:cNvSpPr>
                <a:spLocks noChangeAspect="1"/>
              </p:cNvSpPr>
              <p:nvPr/>
            </p:nvSpPr>
            <p:spPr>
              <a:xfrm>
                <a:off x="2230807" y="6545359"/>
                <a:ext cx="252000" cy="252000"/>
              </a:xfrm>
              <a:prstGeom prst="diamond">
                <a:avLst/>
              </a:prstGeom>
              <a:ln w="25400" cap="flat">
                <a:solidFill>
                  <a:srgbClr val="1B3E5E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Ромб 36"/>
              <p:cNvSpPr>
                <a:spLocks noChangeAspect="1"/>
              </p:cNvSpPr>
              <p:nvPr/>
            </p:nvSpPr>
            <p:spPr>
              <a:xfrm>
                <a:off x="2158807" y="6094090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Ромб 37"/>
              <p:cNvSpPr>
                <a:spLocks noChangeAspect="1"/>
              </p:cNvSpPr>
              <p:nvPr/>
            </p:nvSpPr>
            <p:spPr>
              <a:xfrm>
                <a:off x="2533235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Ромб 38"/>
              <p:cNvSpPr>
                <a:spLocks noChangeAspect="1"/>
              </p:cNvSpPr>
              <p:nvPr/>
            </p:nvSpPr>
            <p:spPr>
              <a:xfrm>
                <a:off x="2018662" y="6319050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Ромб 39"/>
              <p:cNvSpPr>
                <a:spLocks noChangeAspect="1"/>
              </p:cNvSpPr>
              <p:nvPr/>
            </p:nvSpPr>
            <p:spPr>
              <a:xfrm>
                <a:off x="2485565" y="6329337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9946011" y="6094090"/>
              <a:ext cx="1152128" cy="775269"/>
              <a:chOff x="1777107" y="6094090"/>
              <a:chExt cx="1152128" cy="775269"/>
            </a:xfrm>
          </p:grpSpPr>
          <p:sp>
            <p:nvSpPr>
              <p:cNvPr id="29" name="Ромб 28"/>
              <p:cNvSpPr>
                <a:spLocks noChangeAspect="1"/>
              </p:cNvSpPr>
              <p:nvPr/>
            </p:nvSpPr>
            <p:spPr>
              <a:xfrm>
                <a:off x="1777107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Ромб 29"/>
              <p:cNvSpPr>
                <a:spLocks noChangeAspect="1"/>
              </p:cNvSpPr>
              <p:nvPr/>
            </p:nvSpPr>
            <p:spPr>
              <a:xfrm>
                <a:off x="2230807" y="6545359"/>
                <a:ext cx="252000" cy="252000"/>
              </a:xfrm>
              <a:prstGeom prst="diamond">
                <a:avLst/>
              </a:prstGeom>
              <a:ln w="25400" cap="flat">
                <a:solidFill>
                  <a:srgbClr val="1B3E5E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омб 30"/>
              <p:cNvSpPr>
                <a:spLocks noChangeAspect="1"/>
              </p:cNvSpPr>
              <p:nvPr/>
            </p:nvSpPr>
            <p:spPr>
              <a:xfrm>
                <a:off x="2158807" y="6094090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Ромб 31"/>
              <p:cNvSpPr>
                <a:spLocks noChangeAspect="1"/>
              </p:cNvSpPr>
              <p:nvPr/>
            </p:nvSpPr>
            <p:spPr>
              <a:xfrm>
                <a:off x="2533235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омб 32"/>
              <p:cNvSpPr>
                <a:spLocks noChangeAspect="1"/>
              </p:cNvSpPr>
              <p:nvPr/>
            </p:nvSpPr>
            <p:spPr>
              <a:xfrm>
                <a:off x="2018662" y="6319050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Ромб 33"/>
              <p:cNvSpPr>
                <a:spLocks noChangeAspect="1"/>
              </p:cNvSpPr>
              <p:nvPr/>
            </p:nvSpPr>
            <p:spPr>
              <a:xfrm>
                <a:off x="2485565" y="6329337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11210155" y="6094090"/>
              <a:ext cx="1152128" cy="775269"/>
              <a:chOff x="1777107" y="6094090"/>
              <a:chExt cx="1152128" cy="775269"/>
            </a:xfrm>
          </p:grpSpPr>
          <p:sp>
            <p:nvSpPr>
              <p:cNvPr id="23" name="Ромб 22"/>
              <p:cNvSpPr>
                <a:spLocks noChangeAspect="1"/>
              </p:cNvSpPr>
              <p:nvPr/>
            </p:nvSpPr>
            <p:spPr>
              <a:xfrm>
                <a:off x="1777107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Ромб 23"/>
              <p:cNvSpPr>
                <a:spLocks noChangeAspect="1"/>
              </p:cNvSpPr>
              <p:nvPr/>
            </p:nvSpPr>
            <p:spPr>
              <a:xfrm>
                <a:off x="2230807" y="6545359"/>
                <a:ext cx="252000" cy="252000"/>
              </a:xfrm>
              <a:prstGeom prst="diamond">
                <a:avLst/>
              </a:prstGeom>
              <a:ln w="25400" cap="flat">
                <a:solidFill>
                  <a:srgbClr val="1B3E5E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омб 24"/>
              <p:cNvSpPr>
                <a:spLocks noChangeAspect="1"/>
              </p:cNvSpPr>
              <p:nvPr/>
            </p:nvSpPr>
            <p:spPr>
              <a:xfrm>
                <a:off x="2158807" y="6094090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Ромб 25"/>
              <p:cNvSpPr>
                <a:spLocks noChangeAspect="1"/>
              </p:cNvSpPr>
              <p:nvPr/>
            </p:nvSpPr>
            <p:spPr>
              <a:xfrm>
                <a:off x="2533235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Ромб 26"/>
              <p:cNvSpPr>
                <a:spLocks noChangeAspect="1"/>
              </p:cNvSpPr>
              <p:nvPr/>
            </p:nvSpPr>
            <p:spPr>
              <a:xfrm>
                <a:off x="2018662" y="6319050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Ромб 27"/>
              <p:cNvSpPr>
                <a:spLocks noChangeAspect="1"/>
              </p:cNvSpPr>
              <p:nvPr/>
            </p:nvSpPr>
            <p:spPr>
              <a:xfrm>
                <a:off x="2485565" y="6329337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Ромб 13"/>
            <p:cNvSpPr>
              <a:spLocks noChangeAspect="1"/>
            </p:cNvSpPr>
            <p:nvPr/>
          </p:nvSpPr>
          <p:spPr>
            <a:xfrm>
              <a:off x="825025" y="6094090"/>
              <a:ext cx="432000" cy="432000"/>
            </a:xfrm>
            <a:prstGeom prst="diamond">
              <a:avLst/>
            </a:prstGeom>
            <a:ln w="38100" cap="flat">
              <a:solidFill>
                <a:srgbClr val="1B3E5E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омб 14"/>
            <p:cNvSpPr>
              <a:spLocks noChangeAspect="1"/>
            </p:cNvSpPr>
            <p:nvPr/>
          </p:nvSpPr>
          <p:spPr>
            <a:xfrm>
              <a:off x="2089165" y="6094090"/>
              <a:ext cx="432000" cy="432000"/>
            </a:xfrm>
            <a:prstGeom prst="diamond">
              <a:avLst/>
            </a:prstGeom>
            <a:ln w="38100" cap="flat">
              <a:solidFill>
                <a:srgbClr val="1B3E5E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омб 15"/>
            <p:cNvSpPr>
              <a:spLocks noChangeAspect="1"/>
            </p:cNvSpPr>
            <p:nvPr/>
          </p:nvSpPr>
          <p:spPr>
            <a:xfrm>
              <a:off x="3353305" y="6094090"/>
              <a:ext cx="432000" cy="432000"/>
            </a:xfrm>
            <a:prstGeom prst="diamond">
              <a:avLst/>
            </a:prstGeom>
            <a:ln w="38100" cap="flat">
              <a:solidFill>
                <a:srgbClr val="1B3E5E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омб 16"/>
            <p:cNvSpPr>
              <a:spLocks noChangeAspect="1"/>
            </p:cNvSpPr>
            <p:nvPr/>
          </p:nvSpPr>
          <p:spPr>
            <a:xfrm>
              <a:off x="4617445" y="6094090"/>
              <a:ext cx="432000" cy="432000"/>
            </a:xfrm>
            <a:prstGeom prst="diamond">
              <a:avLst/>
            </a:prstGeom>
            <a:ln w="38100" cap="flat">
              <a:solidFill>
                <a:srgbClr val="1B3E5E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омб 17"/>
            <p:cNvSpPr>
              <a:spLocks noChangeAspect="1"/>
            </p:cNvSpPr>
            <p:nvPr/>
          </p:nvSpPr>
          <p:spPr>
            <a:xfrm>
              <a:off x="5881585" y="6094090"/>
              <a:ext cx="432000" cy="432000"/>
            </a:xfrm>
            <a:prstGeom prst="diamond">
              <a:avLst/>
            </a:prstGeom>
            <a:ln w="38100" cap="flat">
              <a:solidFill>
                <a:srgbClr val="1B3E5E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омб 18"/>
            <p:cNvSpPr>
              <a:spLocks noChangeAspect="1"/>
            </p:cNvSpPr>
            <p:nvPr/>
          </p:nvSpPr>
          <p:spPr>
            <a:xfrm>
              <a:off x="7145725" y="6094090"/>
              <a:ext cx="432000" cy="432000"/>
            </a:xfrm>
            <a:prstGeom prst="diamond">
              <a:avLst/>
            </a:prstGeom>
            <a:ln w="38100" cap="flat">
              <a:solidFill>
                <a:srgbClr val="1B3E5E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Ромб 19"/>
            <p:cNvSpPr>
              <a:spLocks noChangeAspect="1"/>
            </p:cNvSpPr>
            <p:nvPr/>
          </p:nvSpPr>
          <p:spPr>
            <a:xfrm>
              <a:off x="8409865" y="6094090"/>
              <a:ext cx="432000" cy="432000"/>
            </a:xfrm>
            <a:prstGeom prst="diamond">
              <a:avLst/>
            </a:prstGeom>
            <a:ln w="38100" cap="flat">
              <a:solidFill>
                <a:srgbClr val="1B3E5E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омб 20"/>
            <p:cNvSpPr>
              <a:spLocks noChangeAspect="1"/>
            </p:cNvSpPr>
            <p:nvPr/>
          </p:nvSpPr>
          <p:spPr>
            <a:xfrm>
              <a:off x="9674005" y="6094090"/>
              <a:ext cx="432000" cy="432000"/>
            </a:xfrm>
            <a:prstGeom prst="diamond">
              <a:avLst/>
            </a:prstGeom>
            <a:ln w="38100" cap="flat">
              <a:solidFill>
                <a:srgbClr val="1B3E5E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омб 21"/>
            <p:cNvSpPr>
              <a:spLocks noChangeAspect="1"/>
            </p:cNvSpPr>
            <p:nvPr/>
          </p:nvSpPr>
          <p:spPr>
            <a:xfrm>
              <a:off x="10938145" y="6094090"/>
              <a:ext cx="432000" cy="432000"/>
            </a:xfrm>
            <a:prstGeom prst="diamond">
              <a:avLst/>
            </a:prstGeom>
            <a:ln w="38100" cap="flat">
              <a:solidFill>
                <a:srgbClr val="1B3E5E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3" name="Прямая соединительная линия 82"/>
          <p:cNvCxnSpPr/>
          <p:nvPr userDrawn="1"/>
        </p:nvCxnSpPr>
        <p:spPr>
          <a:xfrm>
            <a:off x="0" y="753288"/>
            <a:ext cx="12195175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1B3E5E"/>
                </a:gs>
                <a:gs pos="50000">
                  <a:srgbClr val="4F81BD"/>
                </a:gs>
                <a:gs pos="100000">
                  <a:srgbClr val="1B3E5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bg>
      <p:bgPr>
        <a:solidFill>
          <a:srgbClr val="345E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Прямая соединительная линия 82"/>
          <p:cNvCxnSpPr/>
          <p:nvPr userDrawn="1"/>
        </p:nvCxnSpPr>
        <p:spPr>
          <a:xfrm>
            <a:off x="0" y="753288"/>
            <a:ext cx="12195175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1B3E5E"/>
                </a:gs>
                <a:gs pos="50000">
                  <a:srgbClr val="4F81BD"/>
                </a:gs>
                <a:gs pos="100000">
                  <a:srgbClr val="1B3E5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65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600572"/>
            <a:ext cx="10975658" cy="452701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A9FA8-52A8-48AD-A3B5-1506AD70A40C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5A8B8-DFD8-48BC-942B-E1C255F4C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50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62" r:id="rId3"/>
    <p:sldLayoutId id="2147483672" r:id="rId4"/>
  </p:sldLayoutIdLst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0" y="45418"/>
            <a:ext cx="12195175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2" rIns="91422" bIns="4571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chemeClr val="bg1"/>
                </a:solidFill>
                <a:latin typeface="Arial" charset="0"/>
              </a:rPr>
              <a:t>РЕСПУБЛИКАНСКОЕ АВГУСТОВСКОЕ </a:t>
            </a:r>
          </a:p>
          <a:p>
            <a:pPr algn="ctr" eaLnBrk="1" hangingPunct="1"/>
            <a:r>
              <a:rPr lang="ru-RU" b="1" dirty="0">
                <a:solidFill>
                  <a:schemeClr val="bg1"/>
                </a:solidFill>
                <a:latin typeface="Arial" charset="0"/>
              </a:rPr>
              <a:t>СОВЕЩАНИЕ ПО ОБРАЗОВАНИЮ</a:t>
            </a:r>
          </a:p>
        </p:txBody>
      </p:sp>
      <p:sp>
        <p:nvSpPr>
          <p:cNvPr id="92" name="Text Box 10"/>
          <p:cNvSpPr txBox="1">
            <a:spLocks noChangeArrowheads="1"/>
          </p:cNvSpPr>
          <p:nvPr/>
        </p:nvSpPr>
        <p:spPr bwMode="auto">
          <a:xfrm>
            <a:off x="6097064" y="3717826"/>
            <a:ext cx="4536478" cy="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Баширова Эльза Владимировна</a:t>
            </a:r>
            <a:endParaRPr lang="ru-RU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3" name="Text Box 10"/>
          <p:cNvSpPr txBox="1">
            <a:spLocks noChangeArrowheads="1"/>
          </p:cNvSpPr>
          <p:nvPr/>
        </p:nvSpPr>
        <p:spPr bwMode="auto">
          <a:xfrm>
            <a:off x="6097064" y="4798491"/>
            <a:ext cx="4536478" cy="10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chemeClr val="bg1"/>
                </a:solidFill>
                <a:latin typeface="Arial" charset="0"/>
              </a:rPr>
              <a:t>РУКОВОДИТЕЛЬ ЦЕНТРА НЕПРЕРЫВНОГО ПОВЫШЕНИЯ ПРОФЕССИОНАЛЬНОГО МАСТЕРСТВА ПЕДАГОГИЧЕСКИХ РАБОТНИКОВ</a:t>
            </a:r>
            <a:endParaRPr lang="ru-RU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3011" y="1917626"/>
            <a:ext cx="10009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РЕГИОНАЛЬНАЯ СИСТЕМА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АДРЕСНОГО СОПРОВОЖДЕНИЯ ПЕДАГОГИЧЕСКИХ РАБОТНИКОВ В ПРОФЕССИОНАЛЬНОЙ ДЕЯТЕЛЬНОСТИ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877805"/>
              </p:ext>
            </p:extLst>
          </p:nvPr>
        </p:nvGraphicFramePr>
        <p:xfrm>
          <a:off x="408955" y="2378607"/>
          <a:ext cx="11305256" cy="422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2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2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569">
                <a:tc>
                  <a:txBody>
                    <a:bodyPr/>
                    <a:lstStyle/>
                    <a:p>
                      <a:pPr algn="ctr" eaLnBrk="1" hangingPunct="1"/>
                      <a:endParaRPr lang="ru-RU" sz="16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ФЕДЕРАЛЬНАЯ ПРОГРАММА «ОБУЧЕНИЕ УЧЕБНОМУ ПРЕДМЕТУ «ТРУД (ТЕХНОЛОГИЯ)» </a:t>
                      </a:r>
                    </a:p>
                    <a:p>
                      <a:pPr algn="ctr" eaLnBrk="1" hangingPunct="1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УСЛОВИЯХ ВНЕСЕНИЯ ИЗМЕНЕНИЙ В ФОП ООО» (72 часа)</a:t>
                      </a:r>
                    </a:p>
                  </a:txBody>
                  <a:tcPr>
                    <a:solidFill>
                      <a:srgbClr val="345E84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ФЕДЕРАЛЬНАЯ ПРОГРАММА  «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ОСОБЕННОСТИ ПРЕПОДАВАНИЯ УЧЕБНОГО ПРЕДМЕТА </a:t>
                      </a:r>
                    </a:p>
                    <a:p>
                      <a:pPr algn="ctr" eaLnBrk="1" hangingPunct="1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«ОСНОВЫ БЕЗОПАСНОСТИ И ЗАЩИТЫ РОДИНЫ» </a:t>
                      </a:r>
                    </a:p>
                    <a:p>
                      <a:pPr algn="ctr" eaLnBrk="1" hangingPunct="1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В УСЛОВИЯХ ВНЕСЕНИЯ ИЗМЕНЕНИЙ В ФОП ООО И ФОП СОО» (24 часа)</a:t>
                      </a:r>
                    </a:p>
                  </a:txBody>
                  <a:tcPr>
                    <a:solidFill>
                      <a:srgbClr val="345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001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поток   - с 06 июня по 5 августа  2024 года. 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Зарегистрировано 1685 слушателей. 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Завершили итоговую аттестацию 956 человек (57%).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завершили 729 человек (43%).</a:t>
                      </a:r>
                    </a:p>
                    <a:p>
                      <a:endParaRPr lang="ru-RU" sz="18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поток  - с 20 августа по 15 октября 2024 года</a:t>
                      </a:r>
                    </a:p>
                  </a:txBody>
                  <a:tcPr>
                    <a:solidFill>
                      <a:srgbClr val="345E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поток (11.06. - 03.07.2024г.) 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Зарегистрировано 1091 слушатель. 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Завершили обучение 742 чел (70%).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 приступили 299 (27%).</a:t>
                      </a:r>
                    </a:p>
                    <a:p>
                      <a:pPr algn="l"/>
                      <a:endParaRPr lang="ru-RU" sz="9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поток (16.07. - 13.08.2024г.) 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Зарегистрировано 593 слушателя. 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Завершили обучение   314 чел (52%). 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приступили 274 (46%)</a:t>
                      </a:r>
                    </a:p>
                    <a:p>
                      <a:pPr algn="l"/>
                      <a:endParaRPr lang="ru-RU" sz="9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800" i="0" baseline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r>
                        <a:rPr lang="ru-RU" sz="1800" baseline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поток (27.08. - 17.09.2024г.)  </a:t>
                      </a:r>
                    </a:p>
                  </a:txBody>
                  <a:tcPr>
                    <a:solidFill>
                      <a:srgbClr val="345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659" y="205040"/>
            <a:ext cx="3816424" cy="2110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083" y="205040"/>
            <a:ext cx="4032448" cy="211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720136"/>
              </p:ext>
            </p:extLst>
          </p:nvPr>
        </p:nvGraphicFramePr>
        <p:xfrm>
          <a:off x="192931" y="549475"/>
          <a:ext cx="11801844" cy="612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5159">
                  <a:extLst>
                    <a:ext uri="{9D8B030D-6E8A-4147-A177-3AD203B41FA5}">
                      <a16:colId xmlns:a16="http://schemas.microsoft.com/office/drawing/2014/main" val="3678655391"/>
                    </a:ext>
                  </a:extLst>
                </a:gridCol>
                <a:gridCol w="2194978">
                  <a:extLst>
                    <a:ext uri="{9D8B030D-6E8A-4147-A177-3AD203B41FA5}">
                      <a16:colId xmlns:a16="http://schemas.microsoft.com/office/drawing/2014/main" val="2236410042"/>
                    </a:ext>
                  </a:extLst>
                </a:gridCol>
                <a:gridCol w="2053366">
                  <a:extLst>
                    <a:ext uri="{9D8B030D-6E8A-4147-A177-3AD203B41FA5}">
                      <a16:colId xmlns:a16="http://schemas.microsoft.com/office/drawing/2014/main" val="3906015524"/>
                    </a:ext>
                  </a:extLst>
                </a:gridCol>
                <a:gridCol w="2089468">
                  <a:extLst>
                    <a:ext uri="{9D8B030D-6E8A-4147-A177-3AD203B41FA5}">
                      <a16:colId xmlns:a16="http://schemas.microsoft.com/office/drawing/2014/main" val="912781472"/>
                    </a:ext>
                  </a:extLst>
                </a:gridCol>
                <a:gridCol w="2158873">
                  <a:extLst>
                    <a:ext uri="{9D8B030D-6E8A-4147-A177-3AD203B41FA5}">
                      <a16:colId xmlns:a16="http://schemas.microsoft.com/office/drawing/2014/main" val="1288928829"/>
                    </a:ext>
                  </a:extLst>
                </a:gridCol>
              </a:tblGrid>
              <a:tr h="715674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 РС НМС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Значение показателя мониторинга ЕФС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(Республика Башкортостан), %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Среднее значение по показателю в</a:t>
                      </a:r>
                    </a:p>
                    <a:p>
                      <a:r>
                        <a:rPr lang="ru-RU" sz="160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РФ, %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729876"/>
                  </a:ext>
                </a:extLst>
              </a:tr>
              <a:tr h="519352">
                <a:tc rowSpan="2">
                  <a:txBody>
                    <a:bodyPr/>
                    <a:lstStyle/>
                    <a:p>
                      <a:pPr marL="0" marR="0" lvl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ИНДИВИДУАЛЬНЫХ ОБРАЗОВАТЕЛЬНЫХ МАРШРУТОВ (ДАЛЕЕ – ИОМ)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1B3E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педагогов</a:t>
                      </a:r>
                    </a:p>
                    <a:p>
                      <a:pPr algn="ctr"/>
                      <a:endParaRPr lang="ru-RU" sz="14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</a:t>
                      </a:r>
                      <a:r>
                        <a:rPr lang="ru-RU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управленцев</a:t>
                      </a:r>
                      <a:endParaRPr lang="ru-RU" sz="14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1B3E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педагогов</a:t>
                      </a:r>
                    </a:p>
                    <a:p>
                      <a:pPr algn="ctr"/>
                      <a:endParaRPr lang="ru-RU" sz="14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</a:t>
                      </a:r>
                      <a:r>
                        <a:rPr lang="ru-RU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управленцев</a:t>
                      </a:r>
                      <a:endParaRPr lang="ru-RU" sz="14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483726"/>
                  </a:ext>
                </a:extLst>
              </a:tr>
              <a:tr h="397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345E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345E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345E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345E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525751"/>
                  </a:ext>
                </a:extLst>
              </a:tr>
              <a:tr h="519352">
                <a:tc rowSpan="2"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АДРЕСНАЯ ПОДДЕРЖКА</a:t>
                      </a:r>
                    </a:p>
                    <a:p>
                      <a:pPr algn="l"/>
                      <a:r>
                        <a:rPr lang="ru-RU" sz="1400" b="0" i="0" u="none" strike="noStrike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ПЕДАГОГОВ В ВОЗРАСТЕ ДО </a:t>
                      </a:r>
                    </a:p>
                    <a:p>
                      <a:pPr algn="l"/>
                      <a:r>
                        <a:rPr lang="ru-RU" sz="1400" b="0" i="0" u="none" strike="noStrike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ЛЕТ В ПЕРВЫЕ 3 ГОДА РАБОТЫ</a:t>
                      </a:r>
                      <a:endParaRPr lang="ru-RU" sz="1400" b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педагогов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педагогов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787668"/>
                  </a:ext>
                </a:extLst>
              </a:tr>
              <a:tr h="427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345E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345E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79,28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84861"/>
                  </a:ext>
                </a:extLst>
              </a:tr>
              <a:tr h="519352">
                <a:tc rowSpan="2">
                  <a:txBody>
                    <a:bodyPr/>
                    <a:lstStyle/>
                    <a:p>
                      <a:pPr algn="l"/>
                      <a:r>
                        <a:rPr lang="ru-RU" sz="1400" b="0" kern="1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 ЦЕЛЕВОЙ МОДЕЛИ НАСТАВНИЧЕСТВА ПЕДАГОГОВ (ДАЛЕЕ – ЦМН)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работников охваченных ЦМН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ОО внедряющих ЦМН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работников охваченных ЦМН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ОО внедряющих </a:t>
                      </a:r>
                    </a:p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ЦМН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160644"/>
                  </a:ext>
                </a:extLst>
              </a:tr>
              <a:tr h="397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20,29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345E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2000" b="1" dirty="0">
                        <a:solidFill>
                          <a:srgbClr val="345E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27,79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345E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80,14</a:t>
                      </a:r>
                      <a:endParaRPr lang="ru-RU" sz="2000" b="1" dirty="0">
                        <a:solidFill>
                          <a:srgbClr val="345E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885373"/>
                  </a:ext>
                </a:extLst>
              </a:tr>
              <a:tr h="947055">
                <a:tc rowSpan="2">
                  <a:txBody>
                    <a:bodyPr/>
                    <a:lstStyle/>
                    <a:p>
                      <a:pPr marL="0" marR="0" lvl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 И ТИРАЖИРОВАНИЕ ЛУЧШИХ ИННОВАЦИОННЫХ ПЕДАГОГИЧЕСКИХ И УПРАВЛЕНЧЕСКИХ ПРАКТИК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ОО  являющихся инновационными площадками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ДПП по результатам инновационной</a:t>
                      </a:r>
                      <a:r>
                        <a:rPr lang="ru-RU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деятельности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ОО  являющихся инновационными площадками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ДПП по результатам инновационной</a:t>
                      </a:r>
                      <a:r>
                        <a:rPr lang="ru-RU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деятельности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273784"/>
                  </a:ext>
                </a:extLst>
              </a:tr>
              <a:tr h="424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4,24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345E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19,21</a:t>
                      </a:r>
                      <a:endParaRPr lang="ru-RU" sz="2000" b="1" dirty="0">
                        <a:solidFill>
                          <a:srgbClr val="345E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6,27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345E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7,74</a:t>
                      </a:r>
                      <a:endParaRPr lang="ru-RU" sz="2000" b="1" dirty="0">
                        <a:solidFill>
                          <a:srgbClr val="345E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588350"/>
                  </a:ext>
                </a:extLst>
              </a:tr>
              <a:tr h="641554">
                <a:tc rowSpan="2">
                  <a:txBody>
                    <a:bodyPr/>
                    <a:lstStyle/>
                    <a:p>
                      <a:pPr marL="0" marR="0" lvl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СТАЖИРОВОК ПЕДАГОГОВ И УПРАВЛЕНЦЕВ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ОО  являющихся </a:t>
                      </a:r>
                      <a:r>
                        <a:rPr lang="ru-RU" sz="12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стажировочными</a:t>
                      </a: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площадкам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</a:t>
                      </a:r>
                      <a:r>
                        <a:rPr lang="ru-RU" sz="12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стажировочных</a:t>
                      </a: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площадок на базе </a:t>
                      </a:r>
                    </a:p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НП «Образование»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ОО  являющихся </a:t>
                      </a:r>
                      <a:r>
                        <a:rPr lang="ru-RU" sz="12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стажировочными</a:t>
                      </a:r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площадкам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</a:t>
                      </a:r>
                      <a:r>
                        <a:rPr lang="ru-RU" sz="12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стажировочных</a:t>
                      </a: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площадок на базе </a:t>
                      </a:r>
                    </a:p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НП «Образование»</a:t>
                      </a:r>
                      <a:endParaRPr lang="ru-RU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815354"/>
                  </a:ext>
                </a:extLst>
              </a:tr>
              <a:tr h="611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2,06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345E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39,62</a:t>
                      </a:r>
                      <a:endParaRPr lang="ru-RU" sz="2000" b="1" dirty="0">
                        <a:solidFill>
                          <a:srgbClr val="345E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6,21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345E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34,96</a:t>
                      </a:r>
                      <a:endParaRPr lang="ru-RU" sz="2000" b="1" dirty="0">
                        <a:solidFill>
                          <a:srgbClr val="345E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05321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2931" y="0"/>
            <a:ext cx="11593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ЕФС  (2023 г.)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971" y="261442"/>
            <a:ext cx="11305256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kern="100" dirty="0" smtClean="0">
                <a:solidFill>
                  <a:schemeClr val="bg1"/>
                </a:solidFill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ОЖИДАЕМЫЕ РЕЗУЛЬТАТЫ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2000" kern="100" dirty="0" smtClean="0">
              <a:solidFill>
                <a:schemeClr val="bg1"/>
              </a:solidFill>
              <a:latin typeface="Arial" panose="020B0604020202020204" pitchFamily="34" charset="0"/>
              <a:ea typeface="Aptos"/>
              <a:cs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900" kern="100" dirty="0" smtClean="0">
                <a:solidFill>
                  <a:schemeClr val="bg1"/>
                </a:solidFill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1. 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адресного научно-методического сопровождения 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педагогических работников на основании выявленных диагностикой профессиональных дефицитов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/>
            <a:r>
              <a:rPr lang="ru-RU" sz="1900" kern="100" dirty="0" smtClean="0">
                <a:solidFill>
                  <a:schemeClr val="bg1"/>
                </a:solidFill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2. 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Активация деятельности регионального методического актива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/>
            <a:endParaRPr lang="ru-RU" sz="1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/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Методическое 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тьюторское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сопровождение обучения педагогов по флагманским всероссийским программам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/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/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Обеспечение 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профессиональной поддержки молодых специалистов, 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реализации системы 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наставничества «педагог-педагог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indent="450215" algn="just"/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/>
            <a:r>
              <a:rPr lang="ru-RU" sz="1900" kern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управленческих команд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муниципалитета  на базах ИРО РБ, ЦНППМПР, ОВО, ПОО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450215" algn="just"/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</a:t>
            </a:r>
            <a:r>
              <a:rPr lang="ru-RU" sz="2000" kern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20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тиражирование лучших инновационных педагогических и управленческих </a:t>
            </a:r>
            <a:r>
              <a:rPr lang="ru-RU" sz="2000" kern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практик.</a:t>
            </a:r>
            <a:endParaRPr lang="ru-RU" sz="1800" kern="100" dirty="0">
              <a:solidFill>
                <a:schemeClr val="bg1"/>
              </a:solidFill>
              <a:latin typeface="Arial" panose="020B0604020202020204" pitchFamily="34" charset="0"/>
              <a:ea typeface="Aptos"/>
              <a:cs typeface="Arial" panose="020B0604020202020204" pitchFamily="34" charset="0"/>
            </a:endParaRPr>
          </a:p>
          <a:p>
            <a:pPr indent="450215" algn="just"/>
            <a:r>
              <a:rPr lang="ru-RU" sz="2000" kern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Проведение </a:t>
            </a:r>
            <a:r>
              <a:rPr lang="ru-RU" sz="20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стажировок педагогов и </a:t>
            </a:r>
            <a:r>
              <a:rPr lang="ru-RU" sz="2000" kern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управленцев.</a:t>
            </a:r>
            <a:endParaRPr lang="ru-RU" sz="1800" kern="100" dirty="0">
              <a:solidFill>
                <a:schemeClr val="bg1"/>
              </a:solidFill>
              <a:latin typeface="Arial" panose="020B0604020202020204" pitchFamily="34" charset="0"/>
              <a:ea typeface="Aptos"/>
              <a:cs typeface="Arial" panose="020B0604020202020204" pitchFamily="34" charset="0"/>
            </a:endParaRPr>
          </a:p>
          <a:p>
            <a:pPr indent="450215" algn="just"/>
            <a:endParaRPr lang="ru-RU" sz="1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963" y="981522"/>
            <a:ext cx="7560840" cy="3956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Построение адресного научно-методического сопровождения учителя является одним из важнейших стратегических приоритетов формирования методической службы. Это позволит устранить конкретные профессиональные затруднения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педагогов»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С.С. Кравцов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867" y="1125538"/>
            <a:ext cx="3114675" cy="2971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61483" y="4437789"/>
            <a:ext cx="6408712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rgbClr val="BFDBF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BFDBF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Всероссийский форум методистов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BFDBF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апреля </a:t>
            </a:r>
            <a:r>
              <a:rPr lang="ru-RU" dirty="0">
                <a:solidFill>
                  <a:srgbClr val="BFDBF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 </a:t>
            </a:r>
            <a:r>
              <a:rPr lang="ru-RU" dirty="0" smtClean="0">
                <a:solidFill>
                  <a:srgbClr val="BFDBF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solidFill>
                <a:srgbClr val="BFDBF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947" y="189434"/>
            <a:ext cx="11521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06425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УСЛОВИЯ ДЛЯ ЭФФЕКТИВНОГО АДРЕСНОГО СОПРОВОЖДЕНИЯ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465572"/>
              </p:ext>
            </p:extLst>
          </p:nvPr>
        </p:nvGraphicFramePr>
        <p:xfrm>
          <a:off x="624979" y="981522"/>
          <a:ext cx="11305256" cy="5034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2628">
                  <a:extLst>
                    <a:ext uri="{9D8B030D-6E8A-4147-A177-3AD203B41FA5}">
                      <a16:colId xmlns:a16="http://schemas.microsoft.com/office/drawing/2014/main" val="3400248482"/>
                    </a:ext>
                  </a:extLst>
                </a:gridCol>
                <a:gridCol w="5652628">
                  <a:extLst>
                    <a:ext uri="{9D8B030D-6E8A-4147-A177-3AD203B41FA5}">
                      <a16:colId xmlns:a16="http://schemas.microsoft.com/office/drawing/2014/main" val="3017410400"/>
                    </a:ext>
                  </a:extLst>
                </a:gridCol>
              </a:tblGrid>
              <a:tr h="1244345">
                <a:tc>
                  <a:txBody>
                    <a:bodyPr/>
                    <a:lstStyle/>
                    <a:p>
                      <a:pPr marL="0" marR="0" lvl="0" indent="0" algn="just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Разработка и реализация диагностики </a:t>
                      </a:r>
                      <a:r>
                        <a:rPr lang="ru-RU" sz="16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проф.компетенций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мониторинг результатов непрерывного повышения профессионального мастерства П и УК в </a:t>
                      </a:r>
                      <a:r>
                        <a:rPr lang="ru-RU" sz="16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РС НМС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45E8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Организация и проведение  в регионе конкурсов профессионального мастерства</a:t>
                      </a:r>
                      <a:endParaRPr lang="ru-RU" sz="1600" b="0" dirty="0"/>
                    </a:p>
                  </a:txBody>
                  <a:tcPr>
                    <a:solidFill>
                      <a:srgbClr val="345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085262"/>
                  </a:ext>
                </a:extLst>
              </a:tr>
              <a:tr h="1059911">
                <a:tc>
                  <a:txBody>
                    <a:bodyPr/>
                    <a:lstStyle/>
                    <a:p>
                      <a:pPr marL="0" marR="0" lvl="0" indent="0" algn="just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Ориентирование программ на федеральные и региональные требования, личные профессиональные интересы и проф. дефициты педагогов и др. </a:t>
                      </a:r>
                    </a:p>
                    <a:p>
                      <a:pPr algn="just"/>
                      <a:endParaRPr lang="ru-RU" sz="1600" b="0" dirty="0"/>
                    </a:p>
                  </a:txBody>
                  <a:tcPr>
                    <a:solidFill>
                      <a:srgbClr val="345E8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Организация горизонтального обучения педагогических работников </a:t>
                      </a:r>
                    </a:p>
                    <a:p>
                      <a:pPr algn="just"/>
                      <a:endParaRPr lang="ru-RU" sz="1600" b="0" dirty="0"/>
                    </a:p>
                  </a:txBody>
                  <a:tcPr>
                    <a:solidFill>
                      <a:srgbClr val="345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706478"/>
                  </a:ext>
                </a:extLst>
              </a:tr>
              <a:tr h="1481236">
                <a:tc>
                  <a:txBody>
                    <a:bodyPr/>
                    <a:lstStyle/>
                    <a:p>
                      <a:pPr marL="0" marR="0" lvl="0" indent="0" algn="just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Формирование инфраструктуры сопровождения непрерывного профессионального развития педагогических кадров (реестры, базы лучших практик, инновационные и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стажировочные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площадки и др.)</a:t>
                      </a:r>
                    </a:p>
                  </a:txBody>
                  <a:tcPr>
                    <a:solidFill>
                      <a:srgbClr val="345E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Организация научно-методического сопровождения профессионального развития педагогов (наставничество, </a:t>
                      </a:r>
                      <a:r>
                        <a:rPr lang="ru-RU" sz="16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тьюторство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РМА и др.)</a:t>
                      </a:r>
                    </a:p>
                    <a:p>
                      <a:pPr algn="just"/>
                      <a:endParaRPr lang="ru-RU" sz="1600" b="0" dirty="0"/>
                    </a:p>
                  </a:txBody>
                  <a:tcPr>
                    <a:solidFill>
                      <a:srgbClr val="345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641251"/>
                  </a:ext>
                </a:extLst>
              </a:tr>
              <a:tr h="1242375">
                <a:tc>
                  <a:txBody>
                    <a:bodyPr/>
                    <a:lstStyle/>
                    <a:p>
                      <a:pPr marL="0" marR="0" lvl="0" indent="0" algn="just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Инициирование внутриорганизационных форм развития педагогов (самообразование и др.)</a:t>
                      </a:r>
                      <a:endParaRPr lang="ru-RU" sz="16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b="0" dirty="0"/>
                    </a:p>
                  </a:txBody>
                  <a:tcPr>
                    <a:solidFill>
                      <a:srgbClr val="345E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>
                    <a:solidFill>
                      <a:srgbClr val="345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4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4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46434" y="1396843"/>
            <a:ext cx="2429705" cy="1008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ППК и ППП</a:t>
            </a:r>
          </a:p>
        </p:txBody>
      </p:sp>
      <p:sp>
        <p:nvSpPr>
          <p:cNvPr id="4" name="Овал 3"/>
          <p:cNvSpPr/>
          <p:nvPr/>
        </p:nvSpPr>
        <p:spPr>
          <a:xfrm>
            <a:off x="2172978" y="1457816"/>
            <a:ext cx="2860109" cy="993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Горизонтальное обучение</a:t>
            </a:r>
          </a:p>
        </p:txBody>
      </p:sp>
      <p:sp>
        <p:nvSpPr>
          <p:cNvPr id="5" name="Овал 4"/>
          <p:cNvSpPr/>
          <p:nvPr/>
        </p:nvSpPr>
        <p:spPr>
          <a:xfrm>
            <a:off x="4759202" y="1474564"/>
            <a:ext cx="2740925" cy="929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Стажировки и наставничество</a:t>
            </a:r>
          </a:p>
        </p:txBody>
      </p:sp>
      <p:sp>
        <p:nvSpPr>
          <p:cNvPr id="7" name="Овал 6"/>
          <p:cNvSpPr/>
          <p:nvPr/>
        </p:nvSpPr>
        <p:spPr>
          <a:xfrm>
            <a:off x="7157444" y="1457108"/>
            <a:ext cx="2484276" cy="929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Тьюторское сопровождение</a:t>
            </a:r>
          </a:p>
          <a:p>
            <a:pPr algn="ctr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56978" y="5287036"/>
            <a:ext cx="2439380" cy="929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Диагностика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3792" y="5379498"/>
            <a:ext cx="2261575" cy="829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Инструменты сопровождения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0167" y="2701842"/>
            <a:ext cx="1046597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ехнологии </a:t>
            </a:r>
            <a:r>
              <a:rPr lang="ru-RU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сопровождения профессионального развития </a:t>
            </a:r>
            <a:r>
              <a:rPr lang="ru-RU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Дистанционные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тьюторского сопровождения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наставничества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проектного обучения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личностного потенциала и эмоционального интеллекта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01043" y="-7099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И МЕХАНИЗМЫ АДРЕСНОГО СОПРОВОЖДЕНИЯ</a:t>
            </a:r>
            <a:endParaRPr lang="ru-RU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flipH="1">
            <a:off x="2653351" y="1457816"/>
            <a:ext cx="571046" cy="872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>
            <a:off x="1417067" y="933243"/>
            <a:ext cx="1981292" cy="470882"/>
          </a:xfrm>
          <a:prstGeom prst="curved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386391" y="1427678"/>
            <a:ext cx="2808784" cy="929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Конкурсы профмастерства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>
            <a:off x="6567892" y="916944"/>
            <a:ext cx="1977376" cy="570994"/>
          </a:xfrm>
          <a:prstGeom prst="curved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>
            <a:off x="4314571" y="2383568"/>
            <a:ext cx="1728192" cy="574242"/>
          </a:xfrm>
          <a:prstGeom prst="curved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низ стрелка 22"/>
          <p:cNvSpPr/>
          <p:nvPr/>
        </p:nvSpPr>
        <p:spPr>
          <a:xfrm>
            <a:off x="8731729" y="2451687"/>
            <a:ext cx="1728192" cy="574242"/>
          </a:xfrm>
          <a:prstGeom prst="curved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2454361" y="5429440"/>
            <a:ext cx="397979" cy="644567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554672" y="5287036"/>
            <a:ext cx="2534872" cy="929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Совместное проектирование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652301" y="5290037"/>
            <a:ext cx="2140348" cy="926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 smtClean="0"/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команд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446911" y="5264108"/>
            <a:ext cx="1995186" cy="94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Проф. сообщества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0150015" y="5235763"/>
            <a:ext cx="2045160" cy="972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Сервисная поддержка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357" y="100098"/>
            <a:ext cx="10525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1143645" y="12678"/>
            <a:ext cx="11066140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2" rIns="91422" bIns="4571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АДРЕСНОЕ НАУЧНО-МЕТОДИЧЕСКОЕ  СОПРОВОЖДЕНИЕ ПЕДАГОГИЧЕСКИХ РАБОТНИКОВ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7467" y="1851396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177" y="1111842"/>
            <a:ext cx="2826306" cy="2459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Профессиональные дефициты </a:t>
            </a:r>
            <a:endParaRPr lang="ru-RU" sz="12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Направления диагностики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психолого-педагогические компетенции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предметные компетенции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информационно-технологические компетенции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методические компетенции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коммуникативные компетенции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компетенции в области формирования функциональной грамотности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094" y="4217386"/>
            <a:ext cx="2712472" cy="253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для диагностики</a:t>
            </a:r>
          </a:p>
          <a:p>
            <a:pPr algn="ctr"/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платформа</a:t>
            </a:r>
          </a:p>
          <a:p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платформы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ЦНППМПР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БГПУ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 М. 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Акмуллы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ИРО РБ</a:t>
            </a: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025288" y="980199"/>
            <a:ext cx="1669191" cy="7516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РМА,</a:t>
            </a:r>
          </a:p>
          <a:p>
            <a:pPr algn="ctr"/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ЦНППМ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324773" y="1613998"/>
            <a:ext cx="1813650" cy="8477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Тьюторы</a:t>
            </a:r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ММС</a:t>
            </a:r>
          </a:p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по ИОМ</a:t>
            </a:r>
          </a:p>
        </p:txBody>
      </p:sp>
      <p:sp>
        <p:nvSpPr>
          <p:cNvPr id="14" name="Овал 13"/>
          <p:cNvSpPr/>
          <p:nvPr/>
        </p:nvSpPr>
        <p:spPr>
          <a:xfrm>
            <a:off x="10289686" y="3180023"/>
            <a:ext cx="1838384" cy="8812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Методист/</a:t>
            </a:r>
          </a:p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Завуч</a:t>
            </a:r>
          </a:p>
        </p:txBody>
      </p:sp>
      <p:sp>
        <p:nvSpPr>
          <p:cNvPr id="16" name="Овал 15"/>
          <p:cNvSpPr/>
          <p:nvPr/>
        </p:nvSpPr>
        <p:spPr>
          <a:xfrm>
            <a:off x="2964714" y="814824"/>
            <a:ext cx="2575302" cy="11176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КУРАТОР ИОМ</a:t>
            </a:r>
          </a:p>
          <a:p>
            <a:pPr algn="ctr"/>
            <a:r>
              <a:rPr lang="ru-RU" sz="12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ЦНППМ ПР, </a:t>
            </a:r>
          </a:p>
          <a:p>
            <a:pPr algn="ctr"/>
            <a:r>
              <a:rPr lang="ru-RU" sz="12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БГПУ им. М. </a:t>
            </a:r>
            <a:r>
              <a:rPr lang="ru-RU" sz="1200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Акмуллы</a:t>
            </a:r>
            <a:r>
              <a:rPr lang="ru-RU" sz="12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2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Муниципалитеты,</a:t>
            </a:r>
          </a:p>
          <a:p>
            <a:pPr algn="ctr"/>
            <a:r>
              <a:rPr lang="ru-RU" sz="12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ОО</a:t>
            </a:r>
            <a:endParaRPr lang="ru-RU" sz="12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72752" y="963303"/>
            <a:ext cx="2254045" cy="8303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 ИОМ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47309" y="2359706"/>
            <a:ext cx="2739650" cy="1011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ИОМ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66212" y="3929717"/>
            <a:ext cx="2807335" cy="775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Коррекция ИОМ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096266" y="5732235"/>
            <a:ext cx="2042157" cy="878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Уровни:</a:t>
            </a:r>
          </a:p>
          <a:p>
            <a:pPr algn="ctr"/>
            <a:r>
              <a:rPr lang="ru-RU" sz="1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униципальный </a:t>
            </a:r>
            <a:r>
              <a:rPr lang="ru-RU" sz="1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1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кольный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430138" y="5275117"/>
            <a:ext cx="2480814" cy="1483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изменений деятельности  ММС, ОО</a:t>
            </a:r>
            <a:endParaRPr lang="ru-RU" sz="1400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Профессиональные компетенции </a:t>
            </a:r>
          </a:p>
          <a:p>
            <a:pPr algn="ctr"/>
            <a:endParaRPr lang="ru-RU" sz="14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29926" y="4004003"/>
            <a:ext cx="3790605" cy="2747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         </a:t>
            </a:r>
          </a:p>
          <a:p>
            <a:pPr algn="ctr"/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dirty="0" smtClean="0"/>
          </a:p>
          <a:p>
            <a:pPr algn="ctr"/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МУНИЦИПАЛИТЕТ</a:t>
            </a:r>
          </a:p>
          <a:p>
            <a:pPr algn="ctr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buAutoNum type="arabicPeriod"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Обучение методистов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ММС 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тьюторскому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сопровождению педагогических работников на базе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ЦНППМ.</a:t>
            </a:r>
          </a:p>
          <a:p>
            <a:pPr indent="180975" algn="just">
              <a:buAutoNum type="arabicPeriod"/>
            </a:pPr>
            <a:endParaRPr lang="ru-RU" sz="8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975" algn="just">
              <a:buFontTx/>
              <a:buAutoNum type="arabicPeriod"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Перенос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приобретенных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компетенций в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ходе освоения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ИОМ в педагогическую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практику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(организация мастер-классов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организации обмена опытом, посещения учебных занятий педагогических работников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indent="180975" algn="just">
              <a:buFontTx/>
              <a:buAutoNum type="arabicPeriod"/>
            </a:pPr>
            <a:endParaRPr lang="ru-RU" sz="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>
              <a:buFontTx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Предоставление 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информации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ЦНППМ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муниципальной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системе ДПО для паспорта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ДППО.</a:t>
            </a:r>
          </a:p>
          <a:p>
            <a:pPr algn="just">
              <a:buFontTx/>
              <a:buAutoNum type="arabicPeriod"/>
            </a:pP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buFontTx/>
              <a:buAutoNum type="arabicPeriod"/>
            </a:pPr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ru-RU" sz="1400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0" y="223613"/>
            <a:ext cx="1220960" cy="759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" name="Стрелка вправо 46"/>
          <p:cNvSpPr/>
          <p:nvPr/>
        </p:nvSpPr>
        <p:spPr>
          <a:xfrm rot="1765765">
            <a:off x="3011645" y="2529987"/>
            <a:ext cx="427271" cy="223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трелка вправо 37"/>
          <p:cNvSpPr/>
          <p:nvPr/>
        </p:nvSpPr>
        <p:spPr>
          <a:xfrm rot="15203824">
            <a:off x="4861043" y="2013791"/>
            <a:ext cx="490808" cy="185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5602980" y="1285496"/>
            <a:ext cx="490808" cy="185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 rot="2504536">
            <a:off x="7936390" y="2016014"/>
            <a:ext cx="490808" cy="185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 rot="5400000">
            <a:off x="8407120" y="3562461"/>
            <a:ext cx="490808" cy="185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трелка вправо 48"/>
          <p:cNvSpPr/>
          <p:nvPr/>
        </p:nvSpPr>
        <p:spPr>
          <a:xfrm rot="5400000">
            <a:off x="8407120" y="4913144"/>
            <a:ext cx="490808" cy="185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Стрелка вправо 51"/>
          <p:cNvSpPr/>
          <p:nvPr/>
        </p:nvSpPr>
        <p:spPr>
          <a:xfrm rot="8559812">
            <a:off x="10058732" y="2435244"/>
            <a:ext cx="490808" cy="185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Стрелка вправо 54"/>
          <p:cNvSpPr/>
          <p:nvPr/>
        </p:nvSpPr>
        <p:spPr>
          <a:xfrm rot="8559812">
            <a:off x="10079644" y="4049393"/>
            <a:ext cx="490808" cy="185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Стрелка вправо 56"/>
          <p:cNvSpPr/>
          <p:nvPr/>
        </p:nvSpPr>
        <p:spPr>
          <a:xfrm rot="12458164">
            <a:off x="9943561" y="5595191"/>
            <a:ext cx="490808" cy="185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Стрелка вправо 58"/>
          <p:cNvSpPr/>
          <p:nvPr/>
        </p:nvSpPr>
        <p:spPr>
          <a:xfrm rot="5400000">
            <a:off x="1129771" y="3784739"/>
            <a:ext cx="490808" cy="185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Стрелка вправо 59"/>
          <p:cNvSpPr/>
          <p:nvPr/>
        </p:nvSpPr>
        <p:spPr>
          <a:xfrm rot="16200000">
            <a:off x="1288193" y="3780728"/>
            <a:ext cx="490808" cy="185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трелка вправо 60"/>
          <p:cNvSpPr/>
          <p:nvPr/>
        </p:nvSpPr>
        <p:spPr>
          <a:xfrm>
            <a:off x="8471109" y="1265550"/>
            <a:ext cx="490808" cy="185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Стрелка вправо 61"/>
          <p:cNvSpPr/>
          <p:nvPr/>
        </p:nvSpPr>
        <p:spPr>
          <a:xfrm rot="12458164">
            <a:off x="10067228" y="3006759"/>
            <a:ext cx="490808" cy="185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Стрелка вправо 63"/>
          <p:cNvSpPr/>
          <p:nvPr/>
        </p:nvSpPr>
        <p:spPr>
          <a:xfrm rot="10800000">
            <a:off x="2830988" y="5236353"/>
            <a:ext cx="374638" cy="209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Стрелка вправо 64"/>
          <p:cNvSpPr/>
          <p:nvPr/>
        </p:nvSpPr>
        <p:spPr>
          <a:xfrm rot="10800000">
            <a:off x="7038016" y="5719938"/>
            <a:ext cx="374638" cy="209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414105" y="2381493"/>
            <a:ext cx="3407299" cy="1394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сервис ЦНППМПР (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тестирование, анализ, методические рекомендации)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96987" y="261442"/>
            <a:ext cx="6427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32" y="189433"/>
            <a:ext cx="6006963" cy="63845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611" y="185216"/>
            <a:ext cx="5302189" cy="32216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611" y="3478895"/>
            <a:ext cx="5436792" cy="322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1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03" y="261442"/>
            <a:ext cx="5400600" cy="3240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14" y="3595469"/>
            <a:ext cx="5400600" cy="32403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723" y="1053530"/>
            <a:ext cx="367240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298469"/>
              </p:ext>
            </p:extLst>
          </p:nvPr>
        </p:nvGraphicFramePr>
        <p:xfrm>
          <a:off x="118170" y="1053530"/>
          <a:ext cx="590741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680396"/>
              </p:ext>
            </p:extLst>
          </p:nvPr>
        </p:nvGraphicFramePr>
        <p:xfrm>
          <a:off x="6169595" y="1053530"/>
          <a:ext cx="590465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73051" y="0"/>
            <a:ext cx="8640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0" i="0" u="none" strike="noStrike" kern="1200" spc="0" baseline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ПРОФЕССИОНАЛЬНЫХ КОМПЕТЕНЦИЙ</a:t>
            </a:r>
          </a:p>
          <a:p>
            <a:pPr algn="ctr">
              <a:defRPr sz="2000" b="0" i="0" u="none" strike="noStrike" kern="1200" spc="0" baseline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ВЫЯВЛЕНИЕ ПРОФЕССИОНАЛЬНЫХ ДЕФИЦИТОВ ПЕДАГОГОВ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F7FDC0-A50E-4801-B312-ADA3F4782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107" y="189434"/>
            <a:ext cx="1041722" cy="4956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03748" y="1053530"/>
            <a:ext cx="4011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ПРЕДМЕТНЫЕ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КОМПЕТЕНЦИИ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(% выполнения)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210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3324395" y="189434"/>
            <a:ext cx="8870780" cy="101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2" rIns="91422" bIns="4571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kern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Адресная поддержка педагогов в возрасте до 35 лет </a:t>
            </a:r>
          </a:p>
          <a:p>
            <a:pPr algn="ctr" eaLnBrk="1" hangingPunct="1"/>
            <a:r>
              <a:rPr lang="ru-RU" kern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первые 3 года работы</a:t>
            </a:r>
          </a:p>
          <a:p>
            <a:pPr algn="ctr" eaLnBrk="1" hangingPunct="1"/>
            <a:endParaRPr lang="ru-RU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410" y="981522"/>
            <a:ext cx="8458749" cy="52466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8" y="4512410"/>
            <a:ext cx="1986805" cy="23296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6" y="2349674"/>
            <a:ext cx="3051631" cy="20630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" y="66394"/>
            <a:ext cx="3168352" cy="21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5492</TotalTime>
  <Words>823</Words>
  <Application>Microsoft Office PowerPoint</Application>
  <PresentationFormat>Произвольный</PresentationFormat>
  <Paragraphs>212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Aptos</vt:lpstr>
      <vt:lpstr>Arial</vt:lpstr>
      <vt:lpstr>Arial Narrow</vt:lpstr>
      <vt:lpstr>Calibri</vt:lpstr>
      <vt:lpstr>Segoe UI Historic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Мусина Элиза Рашитовна</dc:creator>
  <cp:lastModifiedBy>User</cp:lastModifiedBy>
  <cp:revision>443</cp:revision>
  <cp:lastPrinted>2024-08-15T05:30:46Z</cp:lastPrinted>
  <dcterms:created xsi:type="dcterms:W3CDTF">2022-08-02T07:11:12Z</dcterms:created>
  <dcterms:modified xsi:type="dcterms:W3CDTF">2024-08-15T12:55:57Z</dcterms:modified>
</cp:coreProperties>
</file>